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84" r:id="rId3"/>
    <p:sldId id="278" r:id="rId4"/>
    <p:sldId id="279" r:id="rId5"/>
    <p:sldId id="280" r:id="rId6"/>
    <p:sldId id="281" r:id="rId7"/>
    <p:sldId id="282" r:id="rId8"/>
    <p:sldId id="283" r:id="rId9"/>
    <p:sldId id="275" r:id="rId10"/>
    <p:sldId id="276" r:id="rId11"/>
    <p:sldId id="257" r:id="rId12"/>
    <p:sldId id="259" r:id="rId13"/>
    <p:sldId id="260" r:id="rId14"/>
    <p:sldId id="261" r:id="rId15"/>
    <p:sldId id="262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328ED-32B4-4BC6-9F71-DDE38D07F5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4DC0E9D-9210-46E5-96E3-F22D658553D3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FF0000"/>
              </a:solidFill>
            </a:rPr>
            <a:t>Eficiency</a:t>
          </a:r>
          <a:endParaRPr lang="en-US" sz="2000" dirty="0">
            <a:solidFill>
              <a:srgbClr val="FF0000"/>
            </a:solidFill>
          </a:endParaRPr>
        </a:p>
      </dgm:t>
    </dgm:pt>
    <dgm:pt modelId="{C1B6F253-8853-4315-9204-B3C347F93590}" type="parTrans" cxnId="{C7E3DB5C-AD12-4623-B05B-99A3DD18B879}">
      <dgm:prSet/>
      <dgm:spPr/>
      <dgm:t>
        <a:bodyPr/>
        <a:lstStyle/>
        <a:p>
          <a:endParaRPr lang="en-US"/>
        </a:p>
      </dgm:t>
    </dgm:pt>
    <dgm:pt modelId="{BA60442E-0E23-4729-815D-869CA1EA9E65}" type="sibTrans" cxnId="{C7E3DB5C-AD12-4623-B05B-99A3DD18B879}">
      <dgm:prSet/>
      <dgm:spPr/>
      <dgm:t>
        <a:bodyPr/>
        <a:lstStyle/>
        <a:p>
          <a:endParaRPr lang="en-US"/>
        </a:p>
      </dgm:t>
    </dgm:pt>
    <dgm:pt modelId="{410F9724-4A38-4655-9CA7-562EEB618447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Equity</a:t>
          </a:r>
          <a:endParaRPr lang="en-US" dirty="0">
            <a:solidFill>
              <a:srgbClr val="0000FF"/>
            </a:solidFill>
          </a:endParaRPr>
        </a:p>
      </dgm:t>
    </dgm:pt>
    <dgm:pt modelId="{0E9102AD-725C-4C72-8805-014ACD7DF653}" type="parTrans" cxnId="{406CB575-250B-4EBA-8B25-EE057DB254D8}">
      <dgm:prSet/>
      <dgm:spPr/>
      <dgm:t>
        <a:bodyPr/>
        <a:lstStyle/>
        <a:p>
          <a:endParaRPr lang="en-US"/>
        </a:p>
      </dgm:t>
    </dgm:pt>
    <dgm:pt modelId="{52A37C9F-FEDC-4AAD-A363-E7CC99F55D15}" type="sibTrans" cxnId="{406CB575-250B-4EBA-8B25-EE057DB254D8}">
      <dgm:prSet/>
      <dgm:spPr/>
      <dgm:t>
        <a:bodyPr/>
        <a:lstStyle/>
        <a:p>
          <a:endParaRPr lang="en-US"/>
        </a:p>
      </dgm:t>
    </dgm:pt>
    <dgm:pt modelId="{1B893B92-8ACB-4936-985B-C2793D9895F8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Effectiveness</a:t>
          </a:r>
          <a:endParaRPr lang="en-US" dirty="0">
            <a:solidFill>
              <a:srgbClr val="FF0000"/>
            </a:solidFill>
          </a:endParaRPr>
        </a:p>
      </dgm:t>
    </dgm:pt>
    <dgm:pt modelId="{433B9633-E676-408D-8A2D-49ED18940277}" type="parTrans" cxnId="{54404898-7607-4358-8FB1-A4691E11BE3F}">
      <dgm:prSet/>
      <dgm:spPr/>
      <dgm:t>
        <a:bodyPr/>
        <a:lstStyle/>
        <a:p>
          <a:endParaRPr lang="en-US"/>
        </a:p>
      </dgm:t>
    </dgm:pt>
    <dgm:pt modelId="{5BC8D45A-0D57-41C0-A3A2-1E5D9E438424}" type="sibTrans" cxnId="{54404898-7607-4358-8FB1-A4691E11BE3F}">
      <dgm:prSet/>
      <dgm:spPr/>
      <dgm:t>
        <a:bodyPr/>
        <a:lstStyle/>
        <a:p>
          <a:endParaRPr lang="en-US"/>
        </a:p>
      </dgm:t>
    </dgm:pt>
    <dgm:pt modelId="{591D74F1-B316-4D5B-86D0-1AC4A2CD5A6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Economy       </a:t>
          </a:r>
          <a:endParaRPr lang="en-US" sz="1400" dirty="0">
            <a:solidFill>
              <a:srgbClr val="FF0000"/>
            </a:solidFill>
          </a:endParaRPr>
        </a:p>
      </dgm:t>
    </dgm:pt>
    <dgm:pt modelId="{14811A17-2E31-4FF0-AF8C-A8823A1B6E1C}" type="parTrans" cxnId="{DEE04555-BB15-43DF-92FE-5AF75CB52A13}">
      <dgm:prSet/>
      <dgm:spPr/>
      <dgm:t>
        <a:bodyPr/>
        <a:lstStyle/>
        <a:p>
          <a:endParaRPr lang="en-US"/>
        </a:p>
      </dgm:t>
    </dgm:pt>
    <dgm:pt modelId="{3DA0C2F0-8818-406A-8C2F-3834D1D1D29A}" type="sibTrans" cxnId="{DEE04555-BB15-43DF-92FE-5AF75CB52A13}">
      <dgm:prSet/>
      <dgm:spPr/>
      <dgm:t>
        <a:bodyPr/>
        <a:lstStyle/>
        <a:p>
          <a:endParaRPr lang="en-US"/>
        </a:p>
      </dgm:t>
    </dgm:pt>
    <dgm:pt modelId="{78E2B357-CEE7-472A-8637-980F31379746}" type="pres">
      <dgm:prSet presAssocID="{BD9328ED-32B4-4BC6-9F71-DDE38D07F5A2}" presName="compositeShape" presStyleCnt="0">
        <dgm:presLayoutVars>
          <dgm:chMax val="7"/>
          <dgm:dir/>
          <dgm:resizeHandles val="exact"/>
        </dgm:presLayoutVars>
      </dgm:prSet>
      <dgm:spPr/>
    </dgm:pt>
    <dgm:pt modelId="{5F183350-2BF7-4C8F-8164-93E0A47F6586}" type="pres">
      <dgm:prSet presAssocID="{94DC0E9D-9210-46E5-96E3-F22D658553D3}" presName="circ1" presStyleLbl="vennNode1" presStyleIdx="0" presStyleCnt="4"/>
      <dgm:spPr/>
      <dgm:t>
        <a:bodyPr/>
        <a:lstStyle/>
        <a:p>
          <a:endParaRPr lang="en-US"/>
        </a:p>
      </dgm:t>
    </dgm:pt>
    <dgm:pt modelId="{5A9A8DD1-AE8F-4594-8AE2-7CAC7CECF3CC}" type="pres">
      <dgm:prSet presAssocID="{94DC0E9D-9210-46E5-96E3-F22D658553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D57A6-35E7-4CA6-851A-27E243F24C33}" type="pres">
      <dgm:prSet presAssocID="{410F9724-4A38-4655-9CA7-562EEB618447}" presName="circ2" presStyleLbl="vennNode1" presStyleIdx="1" presStyleCnt="4"/>
      <dgm:spPr/>
      <dgm:t>
        <a:bodyPr/>
        <a:lstStyle/>
        <a:p>
          <a:endParaRPr lang="en-US"/>
        </a:p>
      </dgm:t>
    </dgm:pt>
    <dgm:pt modelId="{A2C196FF-6EF7-492F-BF2F-79B724778673}" type="pres">
      <dgm:prSet presAssocID="{410F9724-4A38-4655-9CA7-562EEB6184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326CB-2BAD-437B-8686-22987FB49762}" type="pres">
      <dgm:prSet presAssocID="{1B893B92-8ACB-4936-985B-C2793D9895F8}" presName="circ3" presStyleLbl="vennNode1" presStyleIdx="2" presStyleCnt="4"/>
      <dgm:spPr/>
      <dgm:t>
        <a:bodyPr/>
        <a:lstStyle/>
        <a:p>
          <a:endParaRPr lang="en-US"/>
        </a:p>
      </dgm:t>
    </dgm:pt>
    <dgm:pt modelId="{083F20E9-9927-4260-ACF6-D4CE8FAB692D}" type="pres">
      <dgm:prSet presAssocID="{1B893B92-8ACB-4936-985B-C2793D9895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91966-F2C7-4E8D-AC09-9C103C1B0E0A}" type="pres">
      <dgm:prSet presAssocID="{591D74F1-B316-4D5B-86D0-1AC4A2CD5A6C}" presName="circ4" presStyleLbl="vennNode1" presStyleIdx="3" presStyleCnt="4" custScaleX="98913"/>
      <dgm:spPr/>
      <dgm:t>
        <a:bodyPr/>
        <a:lstStyle/>
        <a:p>
          <a:endParaRPr lang="en-US"/>
        </a:p>
      </dgm:t>
    </dgm:pt>
    <dgm:pt modelId="{4E2CC4D9-5213-44A9-A3B9-3D1BA651917A}" type="pres">
      <dgm:prSet presAssocID="{591D74F1-B316-4D5B-86D0-1AC4A2CD5A6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3DB5C-AD12-4623-B05B-99A3DD18B879}" srcId="{BD9328ED-32B4-4BC6-9F71-DDE38D07F5A2}" destId="{94DC0E9D-9210-46E5-96E3-F22D658553D3}" srcOrd="0" destOrd="0" parTransId="{C1B6F253-8853-4315-9204-B3C347F93590}" sibTransId="{BA60442E-0E23-4729-815D-869CA1EA9E65}"/>
    <dgm:cxn modelId="{C0E892B3-5569-2E4C-868C-116D07AA09FA}" type="presOf" srcId="{1B893B92-8ACB-4936-985B-C2793D9895F8}" destId="{87B326CB-2BAD-437B-8686-22987FB49762}" srcOrd="0" destOrd="0" presId="urn:microsoft.com/office/officeart/2005/8/layout/venn1"/>
    <dgm:cxn modelId="{B836EF43-06B3-C54B-8CA0-B55B1511C052}" type="presOf" srcId="{94DC0E9D-9210-46E5-96E3-F22D658553D3}" destId="{5A9A8DD1-AE8F-4594-8AE2-7CAC7CECF3CC}" srcOrd="1" destOrd="0" presId="urn:microsoft.com/office/officeart/2005/8/layout/venn1"/>
    <dgm:cxn modelId="{DC585831-DDAB-F748-878F-FF46D02D3BF4}" type="presOf" srcId="{410F9724-4A38-4655-9CA7-562EEB618447}" destId="{A2C196FF-6EF7-492F-BF2F-79B724778673}" srcOrd="1" destOrd="0" presId="urn:microsoft.com/office/officeart/2005/8/layout/venn1"/>
    <dgm:cxn modelId="{DEE04555-BB15-43DF-92FE-5AF75CB52A13}" srcId="{BD9328ED-32B4-4BC6-9F71-DDE38D07F5A2}" destId="{591D74F1-B316-4D5B-86D0-1AC4A2CD5A6C}" srcOrd="3" destOrd="0" parTransId="{14811A17-2E31-4FF0-AF8C-A8823A1B6E1C}" sibTransId="{3DA0C2F0-8818-406A-8C2F-3834D1D1D29A}"/>
    <dgm:cxn modelId="{1E0074E6-B5AE-CA48-8330-8264D1B65F1F}" type="presOf" srcId="{BD9328ED-32B4-4BC6-9F71-DDE38D07F5A2}" destId="{78E2B357-CEE7-472A-8637-980F31379746}" srcOrd="0" destOrd="0" presId="urn:microsoft.com/office/officeart/2005/8/layout/venn1"/>
    <dgm:cxn modelId="{406CB575-250B-4EBA-8B25-EE057DB254D8}" srcId="{BD9328ED-32B4-4BC6-9F71-DDE38D07F5A2}" destId="{410F9724-4A38-4655-9CA7-562EEB618447}" srcOrd="1" destOrd="0" parTransId="{0E9102AD-725C-4C72-8805-014ACD7DF653}" sibTransId="{52A37C9F-FEDC-4AAD-A363-E7CC99F55D15}"/>
    <dgm:cxn modelId="{6FF30040-6EEB-4D4D-B1C5-9DFEDEE422F3}" type="presOf" srcId="{1B893B92-8ACB-4936-985B-C2793D9895F8}" destId="{083F20E9-9927-4260-ACF6-D4CE8FAB692D}" srcOrd="1" destOrd="0" presId="urn:microsoft.com/office/officeart/2005/8/layout/venn1"/>
    <dgm:cxn modelId="{54404898-7607-4358-8FB1-A4691E11BE3F}" srcId="{BD9328ED-32B4-4BC6-9F71-DDE38D07F5A2}" destId="{1B893B92-8ACB-4936-985B-C2793D9895F8}" srcOrd="2" destOrd="0" parTransId="{433B9633-E676-408D-8A2D-49ED18940277}" sibTransId="{5BC8D45A-0D57-41C0-A3A2-1E5D9E438424}"/>
    <dgm:cxn modelId="{2051870D-CFFD-2A4E-99DB-66BE3A3AF8C7}" type="presOf" srcId="{591D74F1-B316-4D5B-86D0-1AC4A2CD5A6C}" destId="{08091966-F2C7-4E8D-AC09-9C103C1B0E0A}" srcOrd="0" destOrd="0" presId="urn:microsoft.com/office/officeart/2005/8/layout/venn1"/>
    <dgm:cxn modelId="{F4A24910-6B51-154A-871E-169EC4530214}" type="presOf" srcId="{410F9724-4A38-4655-9CA7-562EEB618447}" destId="{597D57A6-35E7-4CA6-851A-27E243F24C33}" srcOrd="0" destOrd="0" presId="urn:microsoft.com/office/officeart/2005/8/layout/venn1"/>
    <dgm:cxn modelId="{2AEF5711-F4EC-2F4F-85E4-15C232581F54}" type="presOf" srcId="{94DC0E9D-9210-46E5-96E3-F22D658553D3}" destId="{5F183350-2BF7-4C8F-8164-93E0A47F6586}" srcOrd="0" destOrd="0" presId="urn:microsoft.com/office/officeart/2005/8/layout/venn1"/>
    <dgm:cxn modelId="{16345225-1F50-124B-95E4-96625F977BBF}" type="presOf" srcId="{591D74F1-B316-4D5B-86D0-1AC4A2CD5A6C}" destId="{4E2CC4D9-5213-44A9-A3B9-3D1BA651917A}" srcOrd="1" destOrd="0" presId="urn:microsoft.com/office/officeart/2005/8/layout/venn1"/>
    <dgm:cxn modelId="{C4DFB8C6-C3CE-154E-A6E4-93EA23CDF92B}" type="presParOf" srcId="{78E2B357-CEE7-472A-8637-980F31379746}" destId="{5F183350-2BF7-4C8F-8164-93E0A47F6586}" srcOrd="0" destOrd="0" presId="urn:microsoft.com/office/officeart/2005/8/layout/venn1"/>
    <dgm:cxn modelId="{B1B4428D-3077-BA48-A3A3-908B182B4955}" type="presParOf" srcId="{78E2B357-CEE7-472A-8637-980F31379746}" destId="{5A9A8DD1-AE8F-4594-8AE2-7CAC7CECF3CC}" srcOrd="1" destOrd="0" presId="urn:microsoft.com/office/officeart/2005/8/layout/venn1"/>
    <dgm:cxn modelId="{FF7E1836-FCC9-C64C-B4CF-9C3A5073FA71}" type="presParOf" srcId="{78E2B357-CEE7-472A-8637-980F31379746}" destId="{597D57A6-35E7-4CA6-851A-27E243F24C33}" srcOrd="2" destOrd="0" presId="urn:microsoft.com/office/officeart/2005/8/layout/venn1"/>
    <dgm:cxn modelId="{ED2BFA6A-D682-FB42-B484-34734A569B46}" type="presParOf" srcId="{78E2B357-CEE7-472A-8637-980F31379746}" destId="{A2C196FF-6EF7-492F-BF2F-79B724778673}" srcOrd="3" destOrd="0" presId="urn:microsoft.com/office/officeart/2005/8/layout/venn1"/>
    <dgm:cxn modelId="{82FF736E-8D7C-D143-AFC3-817E6BE75E6F}" type="presParOf" srcId="{78E2B357-CEE7-472A-8637-980F31379746}" destId="{87B326CB-2BAD-437B-8686-22987FB49762}" srcOrd="4" destOrd="0" presId="urn:microsoft.com/office/officeart/2005/8/layout/venn1"/>
    <dgm:cxn modelId="{7896B66A-B6D6-CF4E-8E38-C42073A36DC5}" type="presParOf" srcId="{78E2B357-CEE7-472A-8637-980F31379746}" destId="{083F20E9-9927-4260-ACF6-D4CE8FAB692D}" srcOrd="5" destOrd="0" presId="urn:microsoft.com/office/officeart/2005/8/layout/venn1"/>
    <dgm:cxn modelId="{69F1C729-2CCB-9E46-9164-9B97CF370C75}" type="presParOf" srcId="{78E2B357-CEE7-472A-8637-980F31379746}" destId="{08091966-F2C7-4E8D-AC09-9C103C1B0E0A}" srcOrd="6" destOrd="0" presId="urn:microsoft.com/office/officeart/2005/8/layout/venn1"/>
    <dgm:cxn modelId="{1A01BB8F-8225-0E4F-9EA4-3C3D9BB3A9B6}" type="presParOf" srcId="{78E2B357-CEE7-472A-8637-980F31379746}" destId="{4E2CC4D9-5213-44A9-A3B9-3D1BA651917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83350-2BF7-4C8F-8164-93E0A47F6586}">
      <dsp:nvSpPr>
        <dsp:cNvPr id="0" name=""/>
        <dsp:cNvSpPr/>
      </dsp:nvSpPr>
      <dsp:spPr>
        <a:xfrm>
          <a:off x="1560194" y="35051"/>
          <a:ext cx="1822704" cy="1822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0000"/>
              </a:solidFill>
            </a:rPr>
            <a:t>Eficiency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1770506" y="280415"/>
        <a:ext cx="1402080" cy="578358"/>
      </dsp:txXfrm>
    </dsp:sp>
    <dsp:sp modelId="{597D57A6-35E7-4CA6-851A-27E243F24C33}">
      <dsp:nvSpPr>
        <dsp:cNvPr id="0" name=""/>
        <dsp:cNvSpPr/>
      </dsp:nvSpPr>
      <dsp:spPr>
        <a:xfrm>
          <a:off x="2366390" y="841247"/>
          <a:ext cx="1822704" cy="1822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FF"/>
              </a:solidFill>
            </a:rPr>
            <a:t>Equity</a:t>
          </a:r>
          <a:endParaRPr lang="en-US" sz="2000" kern="1200" dirty="0">
            <a:solidFill>
              <a:srgbClr val="0000FF"/>
            </a:solidFill>
          </a:endParaRPr>
        </a:p>
      </dsp:txBody>
      <dsp:txXfrm>
        <a:off x="3347846" y="1051559"/>
        <a:ext cx="701040" cy="1402080"/>
      </dsp:txXfrm>
    </dsp:sp>
    <dsp:sp modelId="{87B326CB-2BAD-437B-8686-22987FB49762}">
      <dsp:nvSpPr>
        <dsp:cNvPr id="0" name=""/>
        <dsp:cNvSpPr/>
      </dsp:nvSpPr>
      <dsp:spPr>
        <a:xfrm>
          <a:off x="1560194" y="1647444"/>
          <a:ext cx="1822704" cy="1822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Effectiveness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1770506" y="2646426"/>
        <a:ext cx="1402080" cy="578358"/>
      </dsp:txXfrm>
    </dsp:sp>
    <dsp:sp modelId="{08091966-F2C7-4E8D-AC09-9C103C1B0E0A}">
      <dsp:nvSpPr>
        <dsp:cNvPr id="0" name=""/>
        <dsp:cNvSpPr/>
      </dsp:nvSpPr>
      <dsp:spPr>
        <a:xfrm>
          <a:off x="763905" y="841247"/>
          <a:ext cx="1802891" cy="18227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Economy       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902589" y="1051559"/>
        <a:ext cx="693419" cy="140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F8BB-A705-6E4C-A54D-38FF14CE2AAD}" type="datetimeFigureOut">
              <a:rPr lang="en-US" smtClean="0"/>
              <a:t>21/02/23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E395-6EAF-754C-B4AE-9F67D51D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mailto:perhimpunanaksara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6625" y="665320"/>
            <a:ext cx="698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PERENCANAAN PENGANGGARAN RESPONSIF GENDER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097" y="3829790"/>
            <a:ext cx="6827419" cy="1734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rgbClr val="0000FF"/>
                </a:solidFill>
              </a:rPr>
              <a:t>Pelatihan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Perencanaan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Penganggaran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Responsif</a:t>
            </a:r>
            <a:r>
              <a:rPr lang="en-US" dirty="0" smtClean="0">
                <a:solidFill>
                  <a:srgbClr val="0000FF"/>
                </a:solidFill>
              </a:rPr>
              <a:t> Gender (PPRG</a:t>
            </a:r>
            <a:r>
              <a:rPr lang="en-US" dirty="0" smtClean="0">
                <a:solidFill>
                  <a:srgbClr val="0000FF"/>
                </a:solidFill>
              </a:rPr>
              <a:t>) Tingkat </a:t>
            </a:r>
            <a:r>
              <a:rPr lang="en-US" dirty="0" err="1" smtClean="0">
                <a:solidFill>
                  <a:srgbClr val="0000FF"/>
                </a:solidFill>
              </a:rPr>
              <a:t>Kalurahan</a:t>
            </a:r>
            <a:endParaRPr lang="en-US" dirty="0" smtClean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Dinas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Sosial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Pemberdayaan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Perempuan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Perlindungan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(DinsosP3A) </a:t>
            </a:r>
          </a:p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Kabupaten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GunungKidul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Februari</a:t>
            </a:r>
            <a:r>
              <a:rPr lang="en-US" dirty="0" smtClean="0">
                <a:solidFill>
                  <a:schemeClr val="tx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6304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352452"/>
              </p:ext>
            </p:extLst>
          </p:nvPr>
        </p:nvGraphicFramePr>
        <p:xfrm>
          <a:off x="628650" y="959645"/>
          <a:ext cx="7886700" cy="5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TOR/KAK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RKA/DPA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terpilah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disajikan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situasi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terpilah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mengadung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disajikan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RKA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yang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 (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Renstra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Renja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SKPD)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tr-T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3,4, dan 5 </a:t>
                      </a:r>
                      <a:endParaRPr lang="tr-TR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Uraian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2,3,4,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GAP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disajikan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disajikan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kembali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situasi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Deskripsi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menjadi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tambahan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latar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belakang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 (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ambil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situasi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GBS)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mengacu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reformulasi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GAP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reformulasi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GAP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RKA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ditentukan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GAP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mengacu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Renja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SKPD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mengacu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Renja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SKPD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RKA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 (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Renja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SKPD)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0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utput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mengacu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Tentukan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mendukung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pencapaian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Rumusan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RKA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Dampak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mengacu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 GAP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Rumusan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penerima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menggunakan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rumusan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output/outcome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Rumusan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RKA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rumusan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indikator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GAP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indikator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GBS </a:t>
                      </a:r>
                      <a:endParaRPr lang="en-US" sz="1050" dirty="0" smtClean="0">
                        <a:effectLst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92439"/>
            <a:ext cx="7886700" cy="635044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err="1" smtClean="0">
                <a:ea typeface="+mj-ea"/>
              </a:rPr>
              <a:t>Keterkaitan</a:t>
            </a:r>
            <a:r>
              <a:rPr lang="en-US" sz="2800" b="1" dirty="0" smtClean="0">
                <a:ea typeface="+mj-ea"/>
              </a:rPr>
              <a:t> GAP, GBS, TOR </a:t>
            </a:r>
            <a:r>
              <a:rPr lang="en-US" sz="2800" b="1" dirty="0" err="1" smtClean="0">
                <a:ea typeface="+mj-ea"/>
              </a:rPr>
              <a:t>dan</a:t>
            </a:r>
            <a:r>
              <a:rPr lang="en-US" sz="2800" b="1" dirty="0" smtClean="0">
                <a:ea typeface="+mj-ea"/>
              </a:rPr>
              <a:t> RKA/DPA</a:t>
            </a:r>
          </a:p>
        </p:txBody>
      </p:sp>
    </p:spTree>
    <p:extLst>
      <p:ext uri="{BB962C8B-B14F-4D97-AF65-F5344CB8AC3E}">
        <p14:creationId xmlns:p14="http://schemas.microsoft.com/office/powerpoint/2010/main" val="46055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LANGKAH GAP (Gender Analysis Pathway)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1)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 </a:t>
            </a:r>
            <a:r>
              <a:rPr lang="en-US" dirty="0" smtClean="0"/>
              <a:t>Program</a:t>
            </a:r>
            <a:r>
              <a:rPr lang="en-US" dirty="0"/>
              <a:t>/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1;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/program/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. </a:t>
            </a:r>
            <a:r>
              <a:rPr lang="en-US" dirty="0" err="1"/>
              <a:t>Kebijakan</a:t>
            </a:r>
            <a:r>
              <a:rPr lang="en-US" dirty="0"/>
              <a:t>/ program/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/program/</a:t>
            </a:r>
            <a:r>
              <a:rPr lang="en-US" dirty="0" err="1"/>
              <a:t>kegiatan</a:t>
            </a:r>
            <a:r>
              <a:rPr lang="en-US" dirty="0"/>
              <a:t> yang: </a:t>
            </a:r>
          </a:p>
          <a:p>
            <a:pPr marL="0" indent="0">
              <a:buNone/>
            </a:pPr>
            <a:r>
              <a:rPr lang="en-US" dirty="0"/>
              <a:t>a)  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target-target SPM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SDGs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b)  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c)  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d)  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gender.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5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1851"/>
            <a:ext cx="7886700" cy="5715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Data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data </a:t>
            </a:r>
            <a:r>
              <a:rPr lang="en-US" dirty="0" err="1"/>
              <a:t>terpilah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data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gender.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,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gender (</a:t>
            </a:r>
            <a:r>
              <a:rPr lang="en-US" dirty="0" err="1"/>
              <a:t>baik</a:t>
            </a:r>
            <a:r>
              <a:rPr lang="en-US" dirty="0"/>
              <a:t> data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). </a:t>
            </a:r>
            <a:r>
              <a:rPr lang="en-US" dirty="0" err="1"/>
              <a:t>Jika</a:t>
            </a:r>
            <a:r>
              <a:rPr lang="en-US" dirty="0"/>
              <a:t> data </a:t>
            </a:r>
            <a:r>
              <a:rPr lang="en-US" dirty="0" err="1"/>
              <a:t>terpilah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data-data </a:t>
            </a:r>
            <a:r>
              <a:rPr lang="en-US" dirty="0" err="1"/>
              <a:t>proksi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1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73532"/>
            <a:ext cx="7886700" cy="55034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3)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3;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a)  </a:t>
            </a:r>
            <a:r>
              <a:rPr lang="en-US" dirty="0" err="1">
                <a:solidFill>
                  <a:srgbClr val="FF0000"/>
                </a:solidFill>
              </a:rPr>
              <a:t>akses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b)  </a:t>
            </a:r>
            <a:r>
              <a:rPr lang="en-US" dirty="0" err="1">
                <a:solidFill>
                  <a:srgbClr val="FF0000"/>
                </a:solidFill>
              </a:rPr>
              <a:t>partisipasi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menyuarakan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, </a:t>
            </a:r>
            <a:r>
              <a:rPr lang="en-US" dirty="0" err="1"/>
              <a:t>kendala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c)  </a:t>
            </a:r>
            <a:r>
              <a:rPr lang="en-US" dirty="0" err="1">
                <a:solidFill>
                  <a:srgbClr val="FF0000"/>
                </a:solidFill>
              </a:rPr>
              <a:t>kontrol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penguasaan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d)  </a:t>
            </a:r>
            <a:r>
              <a:rPr lang="en-US" dirty="0" err="1">
                <a:solidFill>
                  <a:srgbClr val="FF0000"/>
                </a:solidFill>
              </a:rPr>
              <a:t>manfaat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- </a:t>
            </a:r>
            <a:r>
              <a:rPr lang="en-US" dirty="0" err="1"/>
              <a:t>laki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8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3364"/>
            <a:ext cx="7886700" cy="6100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4)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smtClean="0"/>
              <a:t>Internal 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4;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di internal </a:t>
            </a:r>
            <a:r>
              <a:rPr lang="en-US" dirty="0" err="1"/>
              <a:t>lembaga</a:t>
            </a:r>
            <a:r>
              <a:rPr lang="en-US" dirty="0"/>
              <a:t> (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)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gender. 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5;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di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program, </a:t>
            </a:r>
            <a:r>
              <a:rPr lang="en-US" dirty="0" err="1"/>
              <a:t>sektor</a:t>
            </a:r>
            <a:r>
              <a:rPr lang="en-US" dirty="0"/>
              <a:t> lain,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/</a:t>
            </a:r>
            <a:r>
              <a:rPr lang="en-US" dirty="0" err="1"/>
              <a:t>lingkungan</a:t>
            </a:r>
            <a:r>
              <a:rPr lang="en-US" dirty="0"/>
              <a:t> target program. </a:t>
            </a:r>
          </a:p>
          <a:p>
            <a:pPr marL="0" indent="0">
              <a:buNone/>
            </a:pPr>
            <a:r>
              <a:rPr lang="en-US" dirty="0"/>
              <a:t>6) </a:t>
            </a:r>
            <a:r>
              <a:rPr lang="en-US" dirty="0" err="1"/>
              <a:t>Reformulasi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6;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reformulasi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, program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responsif</a:t>
            </a:r>
            <a:r>
              <a:rPr lang="en-US" dirty="0"/>
              <a:t> gender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responsif</a:t>
            </a:r>
            <a:r>
              <a:rPr lang="en-US" dirty="0"/>
              <a:t> gender). </a:t>
            </a:r>
            <a:r>
              <a:rPr lang="en-US" dirty="0" err="1"/>
              <a:t>Reformulasi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penyebabnya</a:t>
            </a:r>
            <a:r>
              <a:rPr lang="en-US" dirty="0"/>
              <a:t> yang </a:t>
            </a:r>
            <a:r>
              <a:rPr lang="en-US" dirty="0" err="1"/>
              <a:t>diidentifikasi</a:t>
            </a:r>
            <a:r>
              <a:rPr lang="en-US" dirty="0"/>
              <a:t> di </a:t>
            </a:r>
            <a:r>
              <a:rPr lang="en-US" dirty="0" err="1"/>
              <a:t>langkah</a:t>
            </a:r>
            <a:r>
              <a:rPr lang="en-US" dirty="0"/>
              <a:t> 3, 4, </a:t>
            </a:r>
            <a:r>
              <a:rPr lang="en-US" dirty="0" err="1"/>
              <a:t>dan</a:t>
            </a:r>
            <a:r>
              <a:rPr lang="en-US" dirty="0"/>
              <a:t> 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0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5632"/>
            <a:ext cx="7886700" cy="61002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7)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7;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, output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gender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diidentifikasi</a:t>
            </a:r>
            <a:r>
              <a:rPr lang="en-US" dirty="0"/>
              <a:t>.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gender. </a:t>
            </a:r>
          </a:p>
          <a:p>
            <a:pPr marL="0" indent="0">
              <a:buNone/>
            </a:pPr>
            <a:r>
              <a:rPr lang="en-US" dirty="0"/>
              <a:t>8) Basis Data 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8;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base-line </a:t>
            </a:r>
            <a:r>
              <a:rPr lang="en-US" dirty="0" err="1"/>
              <a:t>atau</a:t>
            </a:r>
            <a:r>
              <a:rPr lang="en-US" dirty="0"/>
              <a:t> data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progres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program. Data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9)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smtClean="0"/>
              <a:t>Gender : 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9;</a:t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smtClean="0"/>
              <a:t>Gender </a:t>
            </a:r>
            <a:r>
              <a:rPr lang="en-US" dirty="0"/>
              <a:t>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output </a:t>
            </a:r>
            <a:r>
              <a:rPr lang="en-US" dirty="0" err="1"/>
              <a:t>maupun</a:t>
            </a:r>
            <a:r>
              <a:rPr lang="en-US" dirty="0"/>
              <a:t> outcome yang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gender di </a:t>
            </a:r>
            <a:r>
              <a:rPr lang="en-US" dirty="0" err="1"/>
              <a:t>langkah</a:t>
            </a:r>
            <a:r>
              <a:rPr lang="en-US" dirty="0"/>
              <a:t> 3, 4, </a:t>
            </a:r>
            <a:r>
              <a:rPr lang="en-US" dirty="0" err="1"/>
              <a:t>dan</a:t>
            </a:r>
            <a:r>
              <a:rPr lang="en-US" dirty="0"/>
              <a:t> 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85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Form/</a:t>
            </a:r>
            <a:r>
              <a:rPr lang="en-US" sz="3200" b="1" dirty="0" err="1" smtClean="0"/>
              <a:t>Tabel</a:t>
            </a:r>
            <a:r>
              <a:rPr lang="en-US" sz="3200" b="1" dirty="0" smtClean="0"/>
              <a:t> GAP (Gender Analysis Pathway)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99380"/>
              </p:ext>
            </p:extLst>
          </p:nvPr>
        </p:nvGraphicFramePr>
        <p:xfrm>
          <a:off x="3" y="1077653"/>
          <a:ext cx="9144000" cy="5317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7555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baseline="0" dirty="0" smtClean="0"/>
                        <a:t>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Langkah</a:t>
                      </a:r>
                      <a:r>
                        <a:rPr lang="en-US" sz="1600" dirty="0" smtClean="0"/>
                        <a:t> 9</a:t>
                      </a:r>
                      <a:endParaRPr lang="en-US" sz="1600" dirty="0"/>
                    </a:p>
                  </a:txBody>
                  <a:tcPr/>
                </a:tc>
              </a:tr>
              <a:tr h="449328">
                <a:tc rowSpan="2">
                  <a:txBody>
                    <a:bodyPr/>
                    <a:lstStyle/>
                    <a:p>
                      <a:r>
                        <a:rPr lang="en-US" sz="1400" dirty="0" err="1" smtClean="0"/>
                        <a:t>Nama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Kebijakan</a:t>
                      </a:r>
                      <a:r>
                        <a:rPr lang="en-US" sz="1400" dirty="0" smtClean="0"/>
                        <a:t>/Program/</a:t>
                      </a:r>
                      <a:r>
                        <a:rPr lang="en-US" sz="1400" dirty="0" err="1" smtClean="0"/>
                        <a:t>Kegiatan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Data </a:t>
                      </a:r>
                      <a:r>
                        <a:rPr lang="en-US" sz="1400" dirty="0" err="1" smtClean="0"/>
                        <a:t>Pembuka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Wawasan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Isu</a:t>
                      </a:r>
                      <a:r>
                        <a:rPr lang="en-US" sz="1400" dirty="0" smtClean="0"/>
                        <a:t> Gender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Kebijakan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rencana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depan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Pengukuran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Hasil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93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Faktor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Kesenjangan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Sebab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kesenjangan</a:t>
                      </a:r>
                      <a:r>
                        <a:rPr lang="en-US" sz="1400" dirty="0" smtClean="0"/>
                        <a:t> Internal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Sebab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Kesenjangan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Eksternal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Reformulasi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Tujuan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Rencana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Basic data (Base line)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Indikator</a:t>
                      </a:r>
                      <a:r>
                        <a:rPr lang="en-US" sz="1400" baseline="0" dirty="0" smtClean="0"/>
                        <a:t> Gender</a:t>
                      </a:r>
                      <a:endParaRPr lang="en-US" sz="1400" dirty="0"/>
                    </a:p>
                  </a:txBody>
                  <a:tcPr/>
                </a:tc>
              </a:tr>
              <a:tr h="449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am/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terpilih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dianalisis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pembuka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terpilah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kelamin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kuantitatif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kualitatif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terkait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isu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isu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di proses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memperhatikan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faktor-faktor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partisipasi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men-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cantumkan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penyebab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datang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internal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penyebab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datang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lingkungan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eksternal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lembaga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reformulasi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saat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belum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responsif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gender.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menjawab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sebab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di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3,4,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rencana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merujuk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responsif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mengatasi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penyebabnya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3, 4,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 </a:t>
                      </a:r>
                      <a:endParaRPr lang="en-US" sz="1050" dirty="0" smtClean="0"/>
                    </a:p>
                    <a:p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Mencakup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rencana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prioritas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berikut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output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base-line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diambil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pembuka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diukur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indikator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capaian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output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outcome) yang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mengatasi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gender di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langkah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3,4,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 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15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6557"/>
            <a:ext cx="7886700" cy="5773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Catatan</a:t>
            </a:r>
            <a:r>
              <a:rPr lang="en-US" dirty="0"/>
              <a:t> : </a:t>
            </a:r>
          </a:p>
          <a:p>
            <a:r>
              <a:rPr lang="en-US" dirty="0" err="1"/>
              <a:t>Implementasi</a:t>
            </a:r>
            <a:r>
              <a:rPr lang="en-US" dirty="0"/>
              <a:t> GAP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pikir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pendamping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. </a:t>
            </a:r>
          </a:p>
          <a:p>
            <a:r>
              <a:rPr lang="en-US" dirty="0"/>
              <a:t>GAP di </a:t>
            </a:r>
            <a:r>
              <a:rPr lang="en-US" dirty="0" err="1"/>
              <a:t>tingkat</a:t>
            </a:r>
            <a:r>
              <a:rPr lang="en-US" dirty="0"/>
              <a:t> program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kegiatan-kegiatan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13 </a:t>
            </a:r>
            <a:r>
              <a:rPr lang="en-US" dirty="0" err="1"/>
              <a:t>Tahun</a:t>
            </a:r>
            <a:r>
              <a:rPr lang="en-US" dirty="0"/>
              <a:t> 2006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kegiatan-kegiatan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program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gender </a:t>
            </a:r>
            <a:r>
              <a:rPr lang="en-US" dirty="0" err="1"/>
              <a:t>menggunakan</a:t>
            </a:r>
            <a:r>
              <a:rPr lang="en-US" dirty="0"/>
              <a:t> GAP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1)  </a:t>
            </a:r>
            <a:r>
              <a:rPr lang="en-US" dirty="0" err="1"/>
              <a:t>Kebijakan</a:t>
            </a:r>
            <a:r>
              <a:rPr lang="en-US" dirty="0"/>
              <a:t>/Program/</a:t>
            </a:r>
            <a:r>
              <a:rPr lang="en-US" dirty="0" err="1"/>
              <a:t>Kegiatan</a:t>
            </a:r>
            <a:r>
              <a:rPr lang="en-US" dirty="0"/>
              <a:t> 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/program/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anggarannya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gender,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rumusannya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restrukturisasi</a:t>
            </a:r>
            <a:r>
              <a:rPr lang="en-US" dirty="0"/>
              <a:t> program/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(RKA). </a:t>
            </a:r>
            <a:r>
              <a:rPr lang="en-US" dirty="0" err="1"/>
              <a:t>Jika</a:t>
            </a:r>
            <a:r>
              <a:rPr lang="en-US" dirty="0"/>
              <a:t> program yang </a:t>
            </a:r>
            <a:r>
              <a:rPr lang="en-US" dirty="0" err="1"/>
              <a:t>dicantumkan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program multi years, </a:t>
            </a:r>
            <a:r>
              <a:rPr lang="en-US" dirty="0" err="1"/>
              <a:t>maka</a:t>
            </a:r>
            <a:r>
              <a:rPr lang="en-US" dirty="0"/>
              <a:t> GBS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program.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LANGKAH GBS (Gender Budget Statement)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344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7313"/>
            <a:ext cx="7886700" cy="5599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 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ringkas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/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output.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data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,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gender,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menerangkan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-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GAP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narasi</a:t>
            </a:r>
            <a:r>
              <a:rPr lang="en-US" dirty="0"/>
              <a:t> yang </a:t>
            </a:r>
            <a:r>
              <a:rPr lang="en-US" dirty="0" err="1"/>
              <a:t>singkat</a:t>
            </a:r>
            <a:r>
              <a:rPr lang="en-US" dirty="0"/>
              <a:t>,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. </a:t>
            </a:r>
            <a:r>
              <a:rPr lang="en-US" dirty="0" err="1"/>
              <a:t>Isu</a:t>
            </a:r>
            <a:r>
              <a:rPr lang="en-US" dirty="0"/>
              <a:t> gender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diidentifikasi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, </a:t>
            </a:r>
            <a:r>
              <a:rPr lang="en-US" dirty="0" err="1"/>
              <a:t>partisipasi</a:t>
            </a:r>
            <a:r>
              <a:rPr lang="en-US" dirty="0"/>
              <a:t>,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4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35888" y="2580118"/>
            <a:ext cx="6400800" cy="1734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Perencanaan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penganggaran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yang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disusun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dengan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mempertimbangkan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 (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empat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aspek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yaitu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Akses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Partisipasi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Kontrol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Manfaat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dalam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pembangunan</a:t>
            </a:r>
            <a:r>
              <a:rPr lang="en-GB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en-GB" sz="2400" b="1" dirty="0">
              <a:solidFill>
                <a:srgbClr val="00009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9582"/>
            <a:ext cx="7886700" cy="5657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 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, </a:t>
            </a:r>
            <a:r>
              <a:rPr lang="en-US" dirty="0" err="1"/>
              <a:t>keluaran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dicantumkan</a:t>
            </a:r>
            <a:r>
              <a:rPr lang="en-US" dirty="0"/>
              <a:t>.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dicantumkan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kesetaraan</a:t>
            </a:r>
            <a:r>
              <a:rPr lang="en-US" dirty="0"/>
              <a:t> gender. </a:t>
            </a:r>
          </a:p>
          <a:p>
            <a:pPr marL="0" indent="0">
              <a:buNone/>
            </a:pPr>
            <a:r>
              <a:rPr lang="en-US" dirty="0"/>
              <a:t>4)  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indikator-indikator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kegiatan-kegiatan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program. </a:t>
            </a:r>
            <a:r>
              <a:rPr lang="en-US" dirty="0" err="1"/>
              <a:t>Capaian</a:t>
            </a:r>
            <a:r>
              <a:rPr lang="en-US" dirty="0"/>
              <a:t> program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tolok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target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5801"/>
            <a:ext cx="7886700" cy="5561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5)  </a:t>
            </a:r>
            <a:r>
              <a:rPr lang="en-US" dirty="0" err="1"/>
              <a:t>Anggaran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program yang </a:t>
            </a:r>
            <a:r>
              <a:rPr lang="en-US" dirty="0" err="1"/>
              <a:t>dianalisis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6)  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Penandatangan</a:t>
            </a:r>
            <a:r>
              <a:rPr lang="en-US" dirty="0"/>
              <a:t> GBS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SKPD.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6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noFill/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a typeface="+mj-ea"/>
              </a:rPr>
              <a:t>Format GBS </a:t>
            </a:r>
            <a:r>
              <a:rPr lang="en-US" sz="3200" b="1" dirty="0" err="1" smtClean="0">
                <a:ea typeface="+mj-ea"/>
              </a:rPr>
              <a:t>dan</a:t>
            </a:r>
            <a:r>
              <a:rPr lang="en-US" sz="3200" b="1" dirty="0" smtClean="0">
                <a:ea typeface="+mj-ea"/>
              </a:rPr>
              <a:t> Cara </a:t>
            </a:r>
            <a:r>
              <a:rPr lang="en-US" sz="3200" b="1" dirty="0" err="1" smtClean="0">
                <a:ea typeface="+mj-ea"/>
              </a:rPr>
              <a:t>Penyusunannya</a:t>
            </a:r>
            <a:endParaRPr lang="en-US" sz="3200" b="1" dirty="0" smtClean="0">
              <a:ea typeface="+mj-ea"/>
            </a:endParaRPr>
          </a:p>
        </p:txBody>
      </p:sp>
      <p:pic>
        <p:nvPicPr>
          <p:cNvPr id="3" name="Picture 2" descr="Screen Shot 2018-08-02 at 12.0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2" y="868274"/>
            <a:ext cx="4619135" cy="58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aksara pattern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8476" y="1524000"/>
            <a:ext cx="56605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TERIMA KASIH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143000" y="4695484"/>
            <a:ext cx="6858000" cy="1655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/>
              <a:t>PERKUMPULAN AKSARA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Perumahan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Cemerlang</a:t>
            </a:r>
            <a:r>
              <a:rPr lang="en-US" dirty="0" smtClean="0">
                <a:solidFill>
                  <a:srgbClr val="000000"/>
                </a:solidFill>
              </a:rPr>
              <a:t> No. B5, RT 11/RW 4 </a:t>
            </a:r>
            <a:r>
              <a:rPr lang="en-US" dirty="0" err="1" smtClean="0">
                <a:solidFill>
                  <a:srgbClr val="000000"/>
                </a:solidFill>
              </a:rPr>
              <a:t>Kelurahan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Tegalrejo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Kecamatan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Tegalrejo</a:t>
            </a:r>
            <a:r>
              <a:rPr lang="en-US" dirty="0" smtClean="0">
                <a:solidFill>
                  <a:srgbClr val="000000"/>
                </a:solidFill>
              </a:rPr>
              <a:t> 55244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Telp</a:t>
            </a:r>
            <a:r>
              <a:rPr lang="en-US" dirty="0" smtClean="0">
                <a:solidFill>
                  <a:srgbClr val="000000"/>
                </a:solidFill>
              </a:rPr>
              <a:t>. 081931755797 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E-mail: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perhimpunan.aksara@gmail.com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endParaRPr lang="id-ID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web: </a:t>
            </a:r>
            <a:r>
              <a:rPr lang="en-US" dirty="0" err="1" smtClean="0">
                <a:solidFill>
                  <a:srgbClr val="000000"/>
                </a:solidFill>
              </a:rPr>
              <a:t>aksara-jogja.net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Perencanaan yang Responsif Gender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Perencanaan yang Responsif Gender adalah </a:t>
            </a:r>
            <a:r>
              <a:rPr lang="id-ID" dirty="0" smtClean="0"/>
              <a:t>perencanaan untuk mencapai kesetaraan dan keadilan gender </a:t>
            </a:r>
            <a:r>
              <a:rPr lang="id-ID" dirty="0"/>
              <a:t>yang disusun dengan mempertimbangkan empat aspek yaitu: </a:t>
            </a:r>
            <a:r>
              <a:rPr lang="id-ID" dirty="0">
                <a:solidFill>
                  <a:srgbClr val="FF0000"/>
                </a:solidFill>
              </a:rPr>
              <a:t>akses/kesempatan, partisipasi/peran, kontrol/penguasaan, dan manfaat</a:t>
            </a:r>
            <a:r>
              <a:rPr lang="id-ID" dirty="0"/>
              <a:t> yang dilakukan secara setara antara perempuan dan laki-laki, dengan mempertimbangkan aspirasi, kebutuhan, pengalaman dan permasalahan perempuan dan laki-laki, baik dalam penyusunannya maupun dalam pelaksanaan kegiatan. </a:t>
            </a:r>
          </a:p>
        </p:txBody>
      </p:sp>
      <p:pic>
        <p:nvPicPr>
          <p:cNvPr id="4" name="Picture 3" descr="Aksara Log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2" y="117858"/>
            <a:ext cx="1823579" cy="510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4-12 at 7.35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" b="3193"/>
          <a:stretch>
            <a:fillRect/>
          </a:stretch>
        </p:blipFill>
        <p:spPr>
          <a:xfrm>
            <a:off x="35169" y="846716"/>
            <a:ext cx="9068531" cy="5003391"/>
          </a:xfrm>
        </p:spPr>
      </p:pic>
      <p:pic>
        <p:nvPicPr>
          <p:cNvPr id="3" name="Picture 2" descr="Aksara Log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2" y="117858"/>
            <a:ext cx="1823579" cy="510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1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PENGANGGARAN RESPONSIF GENDER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enggunaan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kesetaraan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gender </a:t>
            </a:r>
            <a:endParaRPr lang="en-US" dirty="0" smtClean="0"/>
          </a:p>
          <a:p>
            <a:r>
              <a:rPr lang="en-US" dirty="0" smtClean="0"/>
              <a:t>ARG </a:t>
            </a:r>
            <a:r>
              <a:rPr lang="en-US" dirty="0" err="1"/>
              <a:t>m</a:t>
            </a:r>
            <a:r>
              <a:rPr lang="en-US" dirty="0" err="1" smtClean="0"/>
              <a:t>enekankan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stakeholder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Penganggaran</a:t>
            </a:r>
            <a:r>
              <a:rPr lang="en-US" dirty="0" smtClean="0"/>
              <a:t> </a:t>
            </a:r>
            <a:r>
              <a:rPr lang="en-US" dirty="0" err="1" smtClean="0"/>
              <a:t>Responsif</a:t>
            </a:r>
            <a:r>
              <a:rPr lang="en-US" dirty="0" smtClean="0"/>
              <a:t> Gender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Responsif</a:t>
            </a:r>
            <a:r>
              <a:rPr lang="en-US" dirty="0" smtClean="0"/>
              <a:t> Gender (ARG)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EFEKTIF, EFISIEN, EKONOMIS, BERKEADILAN GENDER</a:t>
            </a:r>
            <a:r>
              <a:rPr lang="en-US" dirty="0" smtClean="0"/>
              <a:t>. ARG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direfleksikan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KUA-PPAS, RKA OPD, </a:t>
            </a:r>
            <a:r>
              <a:rPr lang="en-US" dirty="0" err="1" smtClean="0"/>
              <a:t>dan</a:t>
            </a:r>
            <a:r>
              <a:rPr lang="en-US" dirty="0" smtClean="0"/>
              <a:t> DPA OPD.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ksara Log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2" y="117858"/>
            <a:ext cx="1823579" cy="510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116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306286"/>
            <a:ext cx="8328074" cy="55517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perkembangannya</a:t>
            </a:r>
            <a:r>
              <a:rPr lang="en-US" sz="3800" dirty="0" smtClean="0"/>
              <a:t>, </a:t>
            </a:r>
            <a:r>
              <a:rPr lang="en-US" sz="3800" dirty="0" err="1" smtClean="0"/>
              <a:t>Kegiatan</a:t>
            </a:r>
            <a:r>
              <a:rPr lang="en-US" sz="3800" dirty="0" smtClean="0"/>
              <a:t>/program responsive gender </a:t>
            </a:r>
            <a:r>
              <a:rPr lang="en-US" sz="3800" dirty="0" err="1" smtClean="0"/>
              <a:t>tidak</a:t>
            </a:r>
            <a:r>
              <a:rPr lang="en-US" sz="3800" dirty="0" smtClean="0"/>
              <a:t> </a:t>
            </a:r>
            <a:r>
              <a:rPr lang="en-US" sz="3800" dirty="0" err="1" smtClean="0"/>
              <a:t>lepas</a:t>
            </a:r>
            <a:r>
              <a:rPr lang="en-US" sz="3800" dirty="0" smtClean="0"/>
              <a:t> </a:t>
            </a:r>
            <a:r>
              <a:rPr lang="en-US" sz="3800" dirty="0" err="1" smtClean="0"/>
              <a:t>dari</a:t>
            </a:r>
            <a:r>
              <a:rPr lang="en-US" sz="3800" dirty="0" smtClean="0"/>
              <a:t> </a:t>
            </a:r>
            <a:r>
              <a:rPr lang="en-US" sz="3800" dirty="0" err="1" smtClean="0"/>
              <a:t>kelompok</a:t>
            </a:r>
            <a:r>
              <a:rPr lang="en-US" sz="3800" dirty="0" smtClean="0"/>
              <a:t> </a:t>
            </a:r>
            <a:r>
              <a:rPr lang="en-US" sz="3800" dirty="0" err="1" smtClean="0"/>
              <a:t>afirmasi</a:t>
            </a:r>
            <a:r>
              <a:rPr lang="en-US" sz="3800" dirty="0" smtClean="0"/>
              <a:t> gender yang </a:t>
            </a:r>
            <a:r>
              <a:rPr lang="en-US" sz="3800" dirty="0" err="1" smtClean="0"/>
              <a:t>merupakan</a:t>
            </a:r>
            <a:r>
              <a:rPr lang="en-US" sz="3800" dirty="0" smtClean="0"/>
              <a:t> </a:t>
            </a:r>
            <a:r>
              <a:rPr lang="en-US" sz="3800" dirty="0" err="1" smtClean="0"/>
              <a:t>kelompok</a:t>
            </a:r>
            <a:r>
              <a:rPr lang="en-US" sz="3800" dirty="0" smtClean="0"/>
              <a:t> </a:t>
            </a:r>
            <a:r>
              <a:rPr lang="en-US" sz="3800" dirty="0" err="1" smtClean="0"/>
              <a:t>rentan</a:t>
            </a:r>
            <a:r>
              <a:rPr lang="en-US" sz="3800" dirty="0" smtClean="0"/>
              <a:t> </a:t>
            </a:r>
            <a:r>
              <a:rPr lang="en-US" sz="3800" dirty="0" err="1" smtClean="0"/>
              <a:t>sebagai</a:t>
            </a:r>
            <a:r>
              <a:rPr lang="en-US" sz="3800" dirty="0" smtClean="0"/>
              <a:t> </a:t>
            </a:r>
            <a:r>
              <a:rPr lang="en-US" sz="3800" dirty="0" err="1" smtClean="0"/>
              <a:t>sasaran</a:t>
            </a:r>
            <a:r>
              <a:rPr lang="en-US" sz="3800" dirty="0" smtClean="0"/>
              <a:t> yang </a:t>
            </a:r>
            <a:r>
              <a:rPr lang="en-US" sz="3800" dirty="0" err="1" smtClean="0"/>
              <a:t>perlu</a:t>
            </a:r>
            <a:r>
              <a:rPr lang="en-US" sz="3800" dirty="0" smtClean="0"/>
              <a:t> </a:t>
            </a:r>
            <a:r>
              <a:rPr lang="en-US" sz="3800" dirty="0" err="1" smtClean="0"/>
              <a:t>diperhatikan</a:t>
            </a:r>
            <a:r>
              <a:rPr lang="en-US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pembangunan</a:t>
            </a:r>
            <a:r>
              <a:rPr lang="en-US" sz="3800" dirty="0" smtClean="0"/>
              <a:t> </a:t>
            </a:r>
            <a:r>
              <a:rPr lang="en-US" sz="3800" dirty="0" err="1" smtClean="0"/>
              <a:t>yaitu</a:t>
            </a:r>
            <a:r>
              <a:rPr lang="en-US" sz="3800" dirty="0" smtClean="0"/>
              <a:t> :</a:t>
            </a:r>
            <a:br>
              <a:rPr lang="en-US" sz="3800" dirty="0" smtClean="0"/>
            </a:br>
            <a:r>
              <a:rPr lang="en-US" sz="3800" dirty="0" smtClean="0"/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Anak-anak</a:t>
            </a:r>
            <a:r>
              <a:rPr lang="en-US" sz="3800" dirty="0" smtClean="0">
                <a:solidFill>
                  <a:srgbClr val="FF0000"/>
                </a:solidFill>
              </a:rPr>
              <a:t>,  </a:t>
            </a:r>
            <a:r>
              <a:rPr lang="en-US" sz="3800" dirty="0" err="1" smtClean="0">
                <a:solidFill>
                  <a:srgbClr val="FF0000"/>
                </a:solidFill>
              </a:rPr>
              <a:t>Perempuan</a:t>
            </a:r>
            <a:r>
              <a:rPr lang="en-US" sz="3800" dirty="0" smtClean="0">
                <a:solidFill>
                  <a:srgbClr val="FF0000"/>
                </a:solidFill>
              </a:rPr>
              <a:t>,  </a:t>
            </a:r>
            <a:r>
              <a:rPr lang="en-US" sz="3800" dirty="0" err="1" smtClean="0">
                <a:solidFill>
                  <a:srgbClr val="FF0000"/>
                </a:solidFill>
              </a:rPr>
              <a:t>ibu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hamil</a:t>
            </a:r>
            <a:r>
              <a:rPr lang="en-US" sz="3800" dirty="0" smtClean="0">
                <a:solidFill>
                  <a:srgbClr val="FF0000"/>
                </a:solidFill>
              </a:rPr>
              <a:t>,  orang </a:t>
            </a:r>
            <a:r>
              <a:rPr lang="en-US" sz="3800" dirty="0" err="1" smtClean="0">
                <a:solidFill>
                  <a:srgbClr val="FF0000"/>
                </a:solidFill>
              </a:rPr>
              <a:t>dengan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disabilitas</a:t>
            </a:r>
            <a:r>
              <a:rPr lang="en-US" sz="3800" dirty="0" smtClean="0">
                <a:solidFill>
                  <a:srgbClr val="FF0000"/>
                </a:solidFill>
              </a:rPr>
              <a:t>, </a:t>
            </a:r>
            <a:r>
              <a:rPr lang="en-US" sz="3800" dirty="0" err="1" smtClean="0">
                <a:solidFill>
                  <a:srgbClr val="FF0000"/>
                </a:solidFill>
              </a:rPr>
              <a:t>lansia</a:t>
            </a:r>
            <a:r>
              <a:rPr lang="en-US" sz="3800" dirty="0" smtClean="0">
                <a:solidFill>
                  <a:srgbClr val="FF0000"/>
                </a:solidFill>
              </a:rPr>
              <a:t>, </a:t>
            </a:r>
            <a:r>
              <a:rPr lang="en-US" sz="3800" dirty="0" err="1" smtClean="0">
                <a:solidFill>
                  <a:srgbClr val="FF0000"/>
                </a:solidFill>
              </a:rPr>
              <a:t>kelompok</a:t>
            </a:r>
            <a:r>
              <a:rPr lang="en-US" sz="3800" dirty="0" smtClean="0">
                <a:solidFill>
                  <a:srgbClr val="FF0000"/>
                </a:solidFill>
              </a:rPr>
              <a:t> marginal </a:t>
            </a:r>
            <a:r>
              <a:rPr lang="en-US" sz="3800" dirty="0" err="1" smtClean="0">
                <a:solidFill>
                  <a:srgbClr val="FF0000"/>
                </a:solidFill>
              </a:rPr>
              <a:t>dan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miskin</a:t>
            </a:r>
            <a:endParaRPr lang="id-ID" sz="38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sz="38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800" dirty="0" err="1" smtClean="0"/>
              <a:t>Kebijakan</a:t>
            </a:r>
            <a:r>
              <a:rPr lang="en-US" sz="3800" dirty="0" smtClean="0"/>
              <a:t>, program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kegiatan</a:t>
            </a:r>
            <a:r>
              <a:rPr lang="en-US" sz="3800" dirty="0" smtClean="0"/>
              <a:t> responsive gender</a:t>
            </a:r>
            <a:br>
              <a:rPr lang="en-US" sz="3800" dirty="0" smtClean="0"/>
            </a:br>
            <a:r>
              <a:rPr lang="en-US" sz="3800" dirty="0" err="1" smtClean="0"/>
              <a:t>merupakan</a:t>
            </a:r>
            <a:r>
              <a:rPr lang="en-US" sz="3800" dirty="0" smtClean="0"/>
              <a:t> </a:t>
            </a:r>
            <a:r>
              <a:rPr lang="en-US" sz="3800" dirty="0" err="1" smtClean="0"/>
              <a:t>kebijakan</a:t>
            </a:r>
            <a:r>
              <a:rPr lang="en-US" sz="3800" dirty="0" smtClean="0"/>
              <a:t> </a:t>
            </a:r>
            <a:r>
              <a:rPr lang="en-US" sz="3800" dirty="0" err="1" smtClean="0"/>
              <a:t>ataupun</a:t>
            </a:r>
            <a:r>
              <a:rPr lang="en-US" sz="3800" dirty="0" smtClean="0"/>
              <a:t> program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kegiatan</a:t>
            </a:r>
            <a:r>
              <a:rPr lang="en-US" sz="3800" dirty="0" smtClean="0"/>
              <a:t> yang</a:t>
            </a:r>
            <a:br>
              <a:rPr lang="en-US" sz="3800" dirty="0" smtClean="0"/>
            </a:br>
            <a:r>
              <a:rPr lang="en-US" sz="3800" dirty="0" err="1" smtClean="0"/>
              <a:t>melibatkan</a:t>
            </a:r>
            <a:r>
              <a:rPr lang="en-US" sz="3800" dirty="0" smtClean="0"/>
              <a:t> </a:t>
            </a:r>
            <a:r>
              <a:rPr lang="en-US" sz="3800" dirty="0" err="1" smtClean="0"/>
              <a:t>anak-anak,perempuan</a:t>
            </a:r>
            <a:r>
              <a:rPr lang="en-US" sz="3800" dirty="0" smtClean="0"/>
              <a:t>/</a:t>
            </a:r>
            <a:r>
              <a:rPr lang="en-US" sz="3800" dirty="0" err="1" smtClean="0"/>
              <a:t>ibu</a:t>
            </a:r>
            <a:r>
              <a:rPr lang="en-US" sz="3800" dirty="0" smtClean="0"/>
              <a:t> </a:t>
            </a:r>
            <a:r>
              <a:rPr lang="en-US" sz="3800" dirty="0" err="1" smtClean="0"/>
              <a:t>hamil</a:t>
            </a:r>
            <a:r>
              <a:rPr lang="en-US" sz="3800" dirty="0" smtClean="0"/>
              <a:t>, orang </a:t>
            </a:r>
            <a:r>
              <a:rPr lang="en-US" sz="3800" dirty="0" err="1" smtClean="0"/>
              <a:t>dengan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err="1" smtClean="0"/>
              <a:t>disabilitas</a:t>
            </a:r>
            <a:r>
              <a:rPr lang="en-US" sz="3800" dirty="0" smtClean="0"/>
              <a:t>, </a:t>
            </a:r>
            <a:r>
              <a:rPr lang="en-US" sz="3800" dirty="0" err="1" smtClean="0"/>
              <a:t>kelompok</a:t>
            </a:r>
            <a:r>
              <a:rPr lang="en-US" sz="3800" dirty="0" smtClean="0"/>
              <a:t> marginal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miskin</a:t>
            </a:r>
            <a:r>
              <a:rPr lang="en-US" sz="3800" dirty="0" smtClean="0"/>
              <a:t> </a:t>
            </a:r>
            <a:r>
              <a:rPr lang="en-US" sz="3800" dirty="0" err="1" smtClean="0"/>
              <a:t>baik</a:t>
            </a:r>
            <a:r>
              <a:rPr lang="en-US" sz="3800" dirty="0" smtClean="0"/>
              <a:t> </a:t>
            </a:r>
            <a:r>
              <a:rPr lang="en-US" sz="3800" dirty="0" err="1" smtClean="0"/>
              <a:t>perempuan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id-ID" sz="3800" dirty="0" smtClean="0"/>
              <a:t> </a:t>
            </a:r>
            <a:r>
              <a:rPr lang="en-US" sz="3800" dirty="0" err="1" smtClean="0"/>
              <a:t>laki-laki</a:t>
            </a:r>
            <a:r>
              <a:rPr lang="en-US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hal</a:t>
            </a:r>
            <a:r>
              <a:rPr lang="en-US" sz="3800" dirty="0" smtClean="0"/>
              <a:t> </a:t>
            </a:r>
            <a:r>
              <a:rPr lang="en-US" sz="3800" dirty="0" err="1" smtClean="0"/>
              <a:t>akses</a:t>
            </a:r>
            <a:r>
              <a:rPr lang="en-US" sz="3800" dirty="0" smtClean="0"/>
              <a:t>, </a:t>
            </a:r>
            <a:r>
              <a:rPr lang="en-US" sz="3800" dirty="0" err="1" smtClean="0"/>
              <a:t>partisipasi</a:t>
            </a:r>
            <a:r>
              <a:rPr lang="en-US" sz="3800" dirty="0" smtClean="0"/>
              <a:t>, </a:t>
            </a:r>
            <a:r>
              <a:rPr lang="en-US" sz="3800" dirty="0" err="1" smtClean="0"/>
              <a:t>kontrol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manfaat</a:t>
            </a:r>
            <a:r>
              <a:rPr lang="id-ID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pembangunan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ksara Log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2" y="117858"/>
            <a:ext cx="1823579" cy="510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62382"/>
              </p:ext>
            </p:extLst>
          </p:nvPr>
        </p:nvGraphicFramePr>
        <p:xfrm>
          <a:off x="4191000" y="1828800"/>
          <a:ext cx="495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Anggaran</a:t>
            </a:r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</a:t>
            </a:r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8288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Anggaran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: </a:t>
            </a:r>
            <a:r>
              <a:rPr lang="en-US" sz="2000" dirty="0" err="1" smtClean="0"/>
              <a:t>Ekonomis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Efektif</a:t>
            </a:r>
            <a:r>
              <a:rPr lang="en-US" sz="2000" dirty="0" smtClean="0"/>
              <a:t>, </a:t>
            </a:r>
            <a:r>
              <a:rPr lang="en-US" sz="2000" dirty="0" err="1" smtClean="0"/>
              <a:t>Efisien</a:t>
            </a:r>
            <a:r>
              <a:rPr lang="en-US" sz="2000" dirty="0" smtClean="0"/>
              <a:t> ---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bisa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mengabaikan</a:t>
            </a: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r>
              <a:rPr lang="en-US" sz="2000" dirty="0" err="1" smtClean="0">
                <a:sym typeface="Wingdings" pitchFamily="2" charset="2"/>
              </a:rPr>
              <a:t>Kelompok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Rentan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err="1" smtClean="0">
                <a:sym typeface="Wingdings" pitchFamily="2" charset="2"/>
              </a:rPr>
              <a:t>Oleh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sebab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adanya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Anggaran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Responsif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Gender </a:t>
            </a:r>
            <a:r>
              <a:rPr lang="en-US" sz="2000" dirty="0" err="1" smtClean="0">
                <a:sym typeface="Wingdings" pitchFamily="2" charset="2"/>
              </a:rPr>
              <a:t>mendorong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adanya</a:t>
            </a:r>
            <a:r>
              <a:rPr lang="en-US" sz="2000" dirty="0" smtClean="0">
                <a:sym typeface="Wingdings" pitchFamily="2" charset="2"/>
              </a:rPr>
              <a:t> equity </a:t>
            </a:r>
            <a:r>
              <a:rPr lang="en-US" sz="2000" dirty="0" err="1" smtClean="0">
                <a:sym typeface="Wingdings" pitchFamily="2" charset="2"/>
              </a:rPr>
              <a:t>atau</a:t>
            </a: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r>
              <a:rPr lang="en-US" sz="2000" dirty="0" err="1" smtClean="0">
                <a:sym typeface="Wingdings" pitchFamily="2" charset="2"/>
              </a:rPr>
              <a:t>kesetaraan</a:t>
            </a:r>
            <a:endParaRPr lang="en-US" sz="2000" dirty="0"/>
          </a:p>
        </p:txBody>
      </p:sp>
      <p:pic>
        <p:nvPicPr>
          <p:cNvPr id="5" name="Picture 4" descr="Aksara Logo 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2" y="117858"/>
            <a:ext cx="1823579" cy="510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6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6625" y="1270000"/>
            <a:ext cx="6985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LANGKAH PEMBUATAN GAP </a:t>
            </a:r>
            <a:r>
              <a:rPr lang="en-US" sz="5400" b="1" dirty="0" err="1"/>
              <a:t>dan</a:t>
            </a:r>
            <a:r>
              <a:rPr lang="en-US" sz="5400" b="1" dirty="0"/>
              <a:t> GBS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097" y="3829790"/>
            <a:ext cx="6827419" cy="1734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rgbClr val="0000FF"/>
                </a:solidFill>
              </a:rPr>
              <a:t>Pelatihan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Perencanaan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Penganggaran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Responsif</a:t>
            </a:r>
            <a:r>
              <a:rPr lang="en-US" dirty="0" smtClean="0">
                <a:solidFill>
                  <a:srgbClr val="0000FF"/>
                </a:solidFill>
              </a:rPr>
              <a:t> Gender (PPRG</a:t>
            </a:r>
            <a:r>
              <a:rPr lang="en-US" dirty="0" smtClean="0">
                <a:solidFill>
                  <a:srgbClr val="0000FF"/>
                </a:solidFill>
              </a:rPr>
              <a:t>) Tingkat </a:t>
            </a:r>
            <a:r>
              <a:rPr lang="en-US" dirty="0" err="1" smtClean="0">
                <a:solidFill>
                  <a:srgbClr val="0000FF"/>
                </a:solidFill>
              </a:rPr>
              <a:t>Kalurahan</a:t>
            </a:r>
            <a:endParaRPr lang="en-US" dirty="0" smtClean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Dinas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Sosial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Pemberdayaan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Perempuan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Perlindungan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(DinsosP3A) </a:t>
            </a:r>
          </a:p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Kabupaten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GunungKidul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Februari</a:t>
            </a:r>
            <a:r>
              <a:rPr lang="en-US" dirty="0" smtClean="0">
                <a:solidFill>
                  <a:schemeClr val="tx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05778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838200"/>
          </a:xfrm>
          <a:solidFill>
            <a:srgbClr val="FFFFFF"/>
          </a:solidFill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Keterkaitan</a:t>
            </a:r>
            <a:r>
              <a:rPr lang="en-US" dirty="0" smtClean="0">
                <a:ea typeface="+mj-ea"/>
              </a:rPr>
              <a:t> GAP </a:t>
            </a:r>
            <a:r>
              <a:rPr lang="en-US" dirty="0" err="1" smtClean="0">
                <a:ea typeface="+mj-ea"/>
              </a:rPr>
              <a:t>dan</a:t>
            </a:r>
            <a:r>
              <a:rPr lang="en-US" dirty="0" smtClean="0">
                <a:ea typeface="+mj-ea"/>
              </a:rPr>
              <a:t> GBS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28125" r="31479" b="17708"/>
          <a:stretch>
            <a:fillRect/>
          </a:stretch>
        </p:blipFill>
        <p:spPr bwMode="auto">
          <a:xfrm>
            <a:off x="1373188" y="1066800"/>
            <a:ext cx="67040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16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F1DF983-56E3-4564-B851-019A2A67A7BF}" vid="{73EC646C-9918-4DA2-BAB0-52A1F68A71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ppt.thmx</Template>
  <TotalTime>95</TotalTime>
  <Words>972</Words>
  <Application>Microsoft Macintosh PowerPoint</Application>
  <PresentationFormat>On-screen Show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 ppt</vt:lpstr>
      <vt:lpstr>PowerPoint Presentation</vt:lpstr>
      <vt:lpstr>PowerPoint Presentation</vt:lpstr>
      <vt:lpstr>Perencanaan yang Responsif Gender</vt:lpstr>
      <vt:lpstr>PowerPoint Presentation</vt:lpstr>
      <vt:lpstr>PENGANGGARAN RESPONSIF GENDER</vt:lpstr>
      <vt:lpstr>Program Responsif Gender</vt:lpstr>
      <vt:lpstr>Anggaran Kinerja ARG</vt:lpstr>
      <vt:lpstr>PowerPoint Presentation</vt:lpstr>
      <vt:lpstr>Keterkaitan GAP dan GBS</vt:lpstr>
      <vt:lpstr>Keterkaitan GAP, GBS, TOR dan RKA/DPA</vt:lpstr>
      <vt:lpstr>LANGKAH GAP (Gender Analysis Pathway)</vt:lpstr>
      <vt:lpstr>PowerPoint Presentation</vt:lpstr>
      <vt:lpstr>PowerPoint Presentation</vt:lpstr>
      <vt:lpstr>PowerPoint Presentation</vt:lpstr>
      <vt:lpstr>PowerPoint Presentation</vt:lpstr>
      <vt:lpstr>Form/Tabel GAP (Gender Analysis Pathway)</vt:lpstr>
      <vt:lpstr>PowerPoint Presentation</vt:lpstr>
      <vt:lpstr>LANGKAH GBS (Gender Budget Statement)</vt:lpstr>
      <vt:lpstr>PowerPoint Presentation</vt:lpstr>
      <vt:lpstr>PowerPoint Presentation</vt:lpstr>
      <vt:lpstr>PowerPoint Presentation</vt:lpstr>
      <vt:lpstr>Format GBS dan Cara Penyusunannya</vt:lpstr>
      <vt:lpstr>PowerPoint Presentation</vt:lpstr>
    </vt:vector>
  </TitlesOfParts>
  <Company>Bamboo.id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kusworo Aji</dc:creator>
  <cp:lastModifiedBy>anggoro budi prasetya</cp:lastModifiedBy>
  <cp:revision>15</cp:revision>
  <dcterms:created xsi:type="dcterms:W3CDTF">2015-07-08T00:02:21Z</dcterms:created>
  <dcterms:modified xsi:type="dcterms:W3CDTF">2023-02-21T01:55:29Z</dcterms:modified>
</cp:coreProperties>
</file>